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8" r:id="rId1"/>
  </p:sldMasterIdLst>
  <p:sldIdLst>
    <p:sldId id="256" r:id="rId2"/>
    <p:sldId id="257" r:id="rId3"/>
    <p:sldId id="272" r:id="rId4"/>
    <p:sldId id="260" r:id="rId5"/>
    <p:sldId id="267" r:id="rId6"/>
    <p:sldId id="268" r:id="rId7"/>
    <p:sldId id="269" r:id="rId8"/>
    <p:sldId id="274" r:id="rId9"/>
    <p:sldId id="265" r:id="rId10"/>
    <p:sldId id="261" r:id="rId11"/>
    <p:sldId id="262" r:id="rId12"/>
    <p:sldId id="263" r:id="rId13"/>
    <p:sldId id="264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437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62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5198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858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350453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52016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034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03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005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673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82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480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515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637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679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3/23/2018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432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3/23/2018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41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kpWF3h1ov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2EA14C-2F9E-44CC-86EB-19842C7053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Angststoornissen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2B296B4-64DB-4A37-8306-D0100648B1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PTSS en Fobieen</a:t>
            </a:r>
          </a:p>
        </p:txBody>
      </p:sp>
    </p:spTree>
    <p:extLst>
      <p:ext uri="{BB962C8B-B14F-4D97-AF65-F5344CB8AC3E}">
        <p14:creationId xmlns:p14="http://schemas.microsoft.com/office/powerpoint/2010/main" val="1637065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9EC94C-E480-49B6-B8CA-2EEE8FD14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Post-Traumatische Stressstoornis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1DB4321-97B3-478F-A2C1-D762EB5E16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/>
              <a:t>Oorzaak: Traumatische gebeurtenis.</a:t>
            </a:r>
          </a:p>
          <a:p>
            <a:r>
              <a:rPr lang="nl-NL" sz="2400" dirty="0"/>
              <a:t>Klachten: Langer dan 1 maand</a:t>
            </a:r>
          </a:p>
          <a:p>
            <a:r>
              <a:rPr lang="nl-NL" sz="2400" dirty="0"/>
              <a:t>Symptomen: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dirty="0"/>
              <a:t>Herbelevingen (nachtmerries, dissociatie)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dirty="0"/>
              <a:t>Afstompen van algemene reacties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dirty="0"/>
              <a:t>Waakzaamheid/schrikreacties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dirty="0"/>
              <a:t>Concentratieproblemen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dirty="0"/>
              <a:t>prikkelbaarheid</a:t>
            </a:r>
          </a:p>
        </p:txBody>
      </p:sp>
    </p:spTree>
    <p:extLst>
      <p:ext uri="{BB962C8B-B14F-4D97-AF65-F5344CB8AC3E}">
        <p14:creationId xmlns:p14="http://schemas.microsoft.com/office/powerpoint/2010/main" val="3254593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179F8ABA-C441-471A-92C4-F01C79FF63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6171" y="3056863"/>
            <a:ext cx="6429375" cy="3214688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D4B5F09-5273-4CDC-AF81-430829376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Risicofactoren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66DE399-2104-484D-BC29-C6DAF5AF1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Machteloosheid</a:t>
            </a:r>
          </a:p>
          <a:p>
            <a:r>
              <a:rPr lang="nl-NL" sz="2800" dirty="0"/>
              <a:t>Menselijk handelen</a:t>
            </a:r>
          </a:p>
          <a:p>
            <a:endParaRPr lang="nl-NL" sz="2800" dirty="0"/>
          </a:p>
          <a:p>
            <a:r>
              <a:rPr lang="nl-NL" sz="2800" dirty="0"/>
              <a:t>Weinig sociale steun</a:t>
            </a:r>
          </a:p>
        </p:txBody>
      </p:sp>
    </p:spTree>
    <p:extLst>
      <p:ext uri="{BB962C8B-B14F-4D97-AF65-F5344CB8AC3E}">
        <p14:creationId xmlns:p14="http://schemas.microsoft.com/office/powerpoint/2010/main" val="2196154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C2F204-6D72-420E-8A3C-BC3652D85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Behandelingen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527BAAE-2875-4A45-8CFC-EB84DF09B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Cognitieve gedragstherapie</a:t>
            </a:r>
          </a:p>
          <a:p>
            <a:r>
              <a:rPr lang="nl-NL" sz="2400" dirty="0"/>
              <a:t>EMDR  https://www.youtube.com/watch?v=Ul6MT2PDxcg</a:t>
            </a:r>
          </a:p>
          <a:p>
            <a:r>
              <a:rPr lang="nl-NL" sz="2400" dirty="0"/>
              <a:t>Medicatie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B3AA9E0F-F526-443D-ACBF-B1A360C27A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0177" y="3643344"/>
            <a:ext cx="5826157" cy="3087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63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7C1E46-6A94-4FB8-8188-7A7CE25ED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211A4BB4-FB49-415F-B7DA-5556D7976D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3" y="609599"/>
            <a:ext cx="8497199" cy="4956699"/>
          </a:xfrm>
        </p:spPr>
      </p:pic>
    </p:spTree>
    <p:extLst>
      <p:ext uri="{BB962C8B-B14F-4D97-AF65-F5344CB8AC3E}">
        <p14:creationId xmlns:p14="http://schemas.microsoft.com/office/powerpoint/2010/main" val="2577718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2DC4F9-A0EE-445E-AF19-C7A108843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Huiswerk volgende week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FA0A5FF-3DDF-4F5D-AC97-5520C8868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Pagina 170: 21.2/21.5/21.6/21.8/ 21.9</a:t>
            </a:r>
          </a:p>
          <a:p>
            <a:r>
              <a:rPr lang="nl-NL" sz="2400" dirty="0"/>
              <a:t>Pagina 171: 22.2</a:t>
            </a:r>
          </a:p>
        </p:txBody>
      </p:sp>
    </p:spTree>
    <p:extLst>
      <p:ext uri="{BB962C8B-B14F-4D97-AF65-F5344CB8AC3E}">
        <p14:creationId xmlns:p14="http://schemas.microsoft.com/office/powerpoint/2010/main" val="3439512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60846C-E819-4BB7-A1DB-7CA92CFE0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gaan we vandaag doen?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95B488-6F0F-469D-BFB3-93BA6E011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Angststoornissen</a:t>
            </a:r>
          </a:p>
          <a:p>
            <a:r>
              <a:rPr lang="nl-NL" sz="3600" dirty="0"/>
              <a:t>Casussen huiswerk nabespreken</a:t>
            </a:r>
          </a:p>
          <a:p>
            <a:r>
              <a:rPr lang="nl-NL" sz="3600" dirty="0"/>
              <a:t>PTSS</a:t>
            </a:r>
          </a:p>
          <a:p>
            <a:endParaRPr lang="nl-NL" sz="3600" dirty="0"/>
          </a:p>
        </p:txBody>
      </p:sp>
    </p:spTree>
    <p:extLst>
      <p:ext uri="{BB962C8B-B14F-4D97-AF65-F5344CB8AC3E}">
        <p14:creationId xmlns:p14="http://schemas.microsoft.com/office/powerpoint/2010/main" val="2786927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34D29E-5933-4676-88DD-240013296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 even normaal</a:t>
            </a:r>
          </a:p>
        </p:txBody>
      </p:sp>
      <p:pic>
        <p:nvPicPr>
          <p:cNvPr id="4" name="Onlinemedia 3">
            <a:hlinkClick r:id="" action="ppaction://media"/>
            <a:extLst>
              <a:ext uri="{FF2B5EF4-FFF2-40B4-BE49-F238E27FC236}">
                <a16:creationId xmlns:a16="http://schemas.microsoft.com/office/drawing/2014/main" id="{8C373448-FA6C-47FF-A226-1E0B37FD35BF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16450" y="1489288"/>
            <a:ext cx="6624097" cy="496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319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A91D43-6BB1-41F3-85A9-7F831794F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Angststoornissen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C57ACC-85D2-45C6-B49E-EAE76F383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Als angst geen reële grond heeft en de betrokken persoon er sociale of beroepsmatige problemen door ondervindt, is er sprake van een stoornis</a:t>
            </a:r>
            <a:r>
              <a:rPr lang="nl-NL" sz="1200" dirty="0"/>
              <a:t> </a:t>
            </a:r>
          </a:p>
          <a:p>
            <a:pPr>
              <a:buNone/>
            </a:pPr>
            <a:r>
              <a:rPr lang="nl-NL" sz="1200" dirty="0"/>
              <a:t>	(bron: trimbos.nl) </a:t>
            </a:r>
          </a:p>
          <a:p>
            <a:r>
              <a:rPr lang="nl-NL" dirty="0"/>
              <a:t>Bijna 20% van de Nederlands bevolking heeft een of meer angststoornissen gehad </a:t>
            </a:r>
            <a:r>
              <a:rPr lang="nl-NL" sz="1200" dirty="0"/>
              <a:t>(bron: NEMESIS 2010)</a:t>
            </a:r>
          </a:p>
          <a:p>
            <a:r>
              <a:rPr lang="nl-NL" dirty="0"/>
              <a:t>Angstklachten vertalen zich vaak in lichamelijk onwelbevinden</a:t>
            </a:r>
          </a:p>
          <a:p>
            <a:pPr lvl="1"/>
            <a:r>
              <a:rPr lang="nl-NL" dirty="0"/>
              <a:t>	onverklaarbare hoofdpijn, buikpijn, niet kunnen slapen, gebrek aan eetlust, benauwdheid, beklemmend gevoel op de borst, gevoel van onbehagen, voorgevoelens, bezorgdheid, nerveus (bron: Traject V&amp;V GGZ deel I niveau 4)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5940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01C8EB-A734-4939-A630-C190F6236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Angstaanval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12EDF68-E35D-4326-8DFD-D8F9516A0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Versnelde hartactie, bonzend hart</a:t>
            </a:r>
          </a:p>
          <a:p>
            <a:r>
              <a:rPr lang="nl-NL" dirty="0"/>
              <a:t>Transpireren</a:t>
            </a:r>
          </a:p>
          <a:p>
            <a:r>
              <a:rPr lang="nl-NL" dirty="0"/>
              <a:t>Trillen of beven</a:t>
            </a:r>
          </a:p>
          <a:p>
            <a:r>
              <a:rPr lang="nl-NL" dirty="0"/>
              <a:t>Ademnood, gevoel te stikken, naar adem snakken</a:t>
            </a:r>
          </a:p>
          <a:p>
            <a:r>
              <a:rPr lang="nl-NL" dirty="0"/>
              <a:t>Pijn of druk op de borst</a:t>
            </a:r>
          </a:p>
          <a:p>
            <a:r>
              <a:rPr lang="nl-NL" dirty="0"/>
              <a:t>Misselijkheid of buikklachten</a:t>
            </a:r>
          </a:p>
          <a:p>
            <a:r>
              <a:rPr lang="nl-NL" dirty="0"/>
              <a:t>Derealisatie (gevoel van onwerkelijkheid)</a:t>
            </a:r>
          </a:p>
          <a:p>
            <a:r>
              <a:rPr lang="nl-NL" dirty="0"/>
              <a:t>Depersonalisatie (gevoel los van zichzelf te staan)</a:t>
            </a:r>
          </a:p>
          <a:p>
            <a:r>
              <a:rPr lang="nl-NL" dirty="0"/>
              <a:t>Angst de controle te verliezen, gek te worden</a:t>
            </a:r>
          </a:p>
          <a:p>
            <a:r>
              <a:rPr lang="nl-NL" dirty="0"/>
              <a:t>Angst om dood te gaan</a:t>
            </a:r>
          </a:p>
          <a:p>
            <a:r>
              <a:rPr lang="nl-NL" dirty="0"/>
              <a:t>Parathesiëen (verdoofde of tintelende gevoelens)</a:t>
            </a:r>
          </a:p>
          <a:p>
            <a:r>
              <a:rPr lang="nl-NL" dirty="0"/>
              <a:t>Opvliegers of koude rillingen</a:t>
            </a:r>
          </a:p>
          <a:p>
            <a:r>
              <a:rPr lang="nl-NL" dirty="0"/>
              <a:t>Hyperventilatie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54624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7498ED-A255-4BF6-B761-414305B60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Oorzaken/Factoren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98FA6C1-43DD-4A42-9D03-FA84529D9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Biologische factoren</a:t>
            </a:r>
          </a:p>
          <a:p>
            <a:pPr lvl="1"/>
            <a:r>
              <a:rPr lang="nl-NL" dirty="0"/>
              <a:t>Geslacht (vaker bij vrouwen)</a:t>
            </a:r>
          </a:p>
          <a:p>
            <a:pPr lvl="1"/>
            <a:r>
              <a:rPr lang="nl-NL" dirty="0"/>
              <a:t>Leeftijd (gegeneraliseerde angststoornis vaak 40-60 jaar)</a:t>
            </a:r>
          </a:p>
          <a:p>
            <a:pPr lvl="1"/>
            <a:r>
              <a:rPr lang="nl-NL" dirty="0"/>
              <a:t>Verstoorde hersenprocessen</a:t>
            </a:r>
          </a:p>
          <a:p>
            <a:pPr lvl="1"/>
            <a:r>
              <a:rPr lang="nl-NL" dirty="0"/>
              <a:t>Biologische gevoeligheid</a:t>
            </a:r>
          </a:p>
          <a:p>
            <a:r>
              <a:rPr lang="nl-NL" dirty="0"/>
              <a:t>Psychische factoren</a:t>
            </a:r>
          </a:p>
          <a:p>
            <a:pPr lvl="1"/>
            <a:r>
              <a:rPr lang="nl-NL" dirty="0"/>
              <a:t>Persoonlijke eigenschappen</a:t>
            </a:r>
          </a:p>
          <a:p>
            <a:pPr lvl="1"/>
            <a:r>
              <a:rPr lang="nl-NL" dirty="0"/>
              <a:t>Copingsstijl</a:t>
            </a:r>
          </a:p>
          <a:p>
            <a:pPr lvl="1"/>
            <a:r>
              <a:rPr lang="nl-NL" dirty="0"/>
              <a:t>Levensgebeurtenissen</a:t>
            </a:r>
          </a:p>
          <a:p>
            <a:r>
              <a:rPr lang="nl-NL" dirty="0"/>
              <a:t>Sociale factoren</a:t>
            </a:r>
          </a:p>
          <a:p>
            <a:pPr lvl="1"/>
            <a:r>
              <a:rPr lang="nl-NL" dirty="0"/>
              <a:t>Sociaal-economische status</a:t>
            </a:r>
          </a:p>
          <a:p>
            <a:pPr lvl="1"/>
            <a:r>
              <a:rPr lang="nl-NL" dirty="0"/>
              <a:t>Gezin, “klimaat” opvoeding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3453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60C5CC-13B9-4CC0-BFF8-1A78B9E41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Behandelingen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463FFDD-3B78-48AB-9E71-3FA54D59D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nl-NL" b="1" dirty="0"/>
              <a:t>Psychotherapie</a:t>
            </a:r>
          </a:p>
          <a:p>
            <a:pPr>
              <a:lnSpc>
                <a:spcPct val="150000"/>
              </a:lnSpc>
            </a:pPr>
            <a:r>
              <a:rPr lang="nl-NL" b="1" dirty="0"/>
              <a:t>Cognitieve gedragstherapie</a:t>
            </a:r>
          </a:p>
          <a:p>
            <a:pPr>
              <a:lnSpc>
                <a:spcPct val="150000"/>
              </a:lnSpc>
            </a:pPr>
            <a:r>
              <a:rPr lang="nl-NL" b="1" dirty="0"/>
              <a:t>Eposure in vivo (gedragstherapie)</a:t>
            </a:r>
          </a:p>
          <a:p>
            <a:pPr>
              <a:lnSpc>
                <a:spcPct val="150000"/>
              </a:lnSpc>
            </a:pPr>
            <a:r>
              <a:rPr lang="nl-NL" b="1" dirty="0"/>
              <a:t>Ontspanningsoefeningen </a:t>
            </a:r>
          </a:p>
          <a:p>
            <a:pPr>
              <a:lnSpc>
                <a:spcPct val="150000"/>
              </a:lnSpc>
            </a:pPr>
            <a:r>
              <a:rPr lang="nl-NL" b="1" dirty="0"/>
              <a:t>Psycho-educatie</a:t>
            </a:r>
          </a:p>
          <a:p>
            <a:pPr>
              <a:lnSpc>
                <a:spcPct val="150000"/>
              </a:lnSpc>
            </a:pPr>
            <a:r>
              <a:rPr lang="nl-NL" b="1" dirty="0"/>
              <a:t>Aanleren van adequate copingstrategieën </a:t>
            </a:r>
          </a:p>
          <a:p>
            <a:pPr>
              <a:lnSpc>
                <a:spcPct val="150000"/>
              </a:lnSpc>
            </a:pPr>
            <a:r>
              <a:rPr lang="nl-NL" b="1" dirty="0"/>
              <a:t>Medicatie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38E0704-B002-48F6-8D61-ACA853FCAB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4871" y="0"/>
            <a:ext cx="44107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543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1248EA-3B8B-400C-BB86-D8947B463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Huiswerk vorige keer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0617956-4CDA-470E-BAD2-531192F30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In tweetallen: vertel elkaar over je casus</a:t>
            </a:r>
          </a:p>
          <a:p>
            <a:r>
              <a:rPr lang="nl-NL" sz="2800" dirty="0"/>
              <a:t>Noem iets wat je goed vindt</a:t>
            </a:r>
          </a:p>
          <a:p>
            <a:r>
              <a:rPr lang="nl-NL" sz="2800" dirty="0"/>
              <a:t>Noem is wat je zelf anders/extra zou doen</a:t>
            </a:r>
          </a:p>
        </p:txBody>
      </p:sp>
    </p:spTree>
    <p:extLst>
      <p:ext uri="{BB962C8B-B14F-4D97-AF65-F5344CB8AC3E}">
        <p14:creationId xmlns:p14="http://schemas.microsoft.com/office/powerpoint/2010/main" val="64840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D61132-DDB0-4655-AA83-BF03FA938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Verpleegkundige handelingen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41D3BD8-D349-4BAF-A38B-16F331E0D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Inleven en zorgvrager stimuleren om over zijn gevoelens te spreken</a:t>
            </a:r>
          </a:p>
          <a:p>
            <a:r>
              <a:rPr lang="nl-NL" dirty="0"/>
              <a:t>Voorlichting geven, ook aan naasten</a:t>
            </a:r>
          </a:p>
          <a:p>
            <a:r>
              <a:rPr lang="nl-NL" dirty="0"/>
              <a:t>Zorgvrager niet alleen laten bij hevige angst of paniek</a:t>
            </a:r>
          </a:p>
          <a:p>
            <a:r>
              <a:rPr lang="nl-NL" dirty="0"/>
              <a:t>Stimuleren tot activiteiten en sociale contacten (activeren, tegen gaan vermijding)</a:t>
            </a:r>
          </a:p>
          <a:p>
            <a:r>
              <a:rPr lang="nl-NL" dirty="0"/>
              <a:t>Samen zoeken naar angstreducerende acties</a:t>
            </a:r>
          </a:p>
          <a:p>
            <a:r>
              <a:rPr lang="nl-NL" dirty="0"/>
              <a:t>Instructie voor ademhalings- en ontspanningsoefeningen</a:t>
            </a:r>
          </a:p>
          <a:p>
            <a:r>
              <a:rPr lang="nl-NL" dirty="0"/>
              <a:t>Observeren, signaleren en rapporteren van (veranderingen) in gedrag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161465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210</TotalTime>
  <Words>324</Words>
  <Application>Microsoft Office PowerPoint</Application>
  <PresentationFormat>Breedbeeld</PresentationFormat>
  <Paragraphs>81</Paragraphs>
  <Slides>14</Slides>
  <Notes>0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9" baseType="lpstr">
      <vt:lpstr>Arial</vt:lpstr>
      <vt:lpstr>Trebuchet MS</vt:lpstr>
      <vt:lpstr>Wingdings</vt:lpstr>
      <vt:lpstr>Wingdings 3</vt:lpstr>
      <vt:lpstr>Facet</vt:lpstr>
      <vt:lpstr>Angststoornissen</vt:lpstr>
      <vt:lpstr>Wat gaan we vandaag doen?</vt:lpstr>
      <vt:lpstr>Doe even normaal</vt:lpstr>
      <vt:lpstr>Angststoornissen</vt:lpstr>
      <vt:lpstr>Angstaanval</vt:lpstr>
      <vt:lpstr>Oorzaken/Factoren</vt:lpstr>
      <vt:lpstr>Behandelingen</vt:lpstr>
      <vt:lpstr>Huiswerk vorige keer</vt:lpstr>
      <vt:lpstr>Verpleegkundige handelingen</vt:lpstr>
      <vt:lpstr>Post-Traumatische Stressstoornis</vt:lpstr>
      <vt:lpstr>Risicofactoren</vt:lpstr>
      <vt:lpstr>Behandelingen</vt:lpstr>
      <vt:lpstr>PowerPoint-presentatie</vt:lpstr>
      <vt:lpstr>Huiswerk volgende week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Angststoornissen</dc:title>
  <dc:creator>Willemijn Brederveld</dc:creator>
  <cp:lastModifiedBy>Willemijn Brederveld</cp:lastModifiedBy>
  <cp:revision>14</cp:revision>
  <dcterms:created xsi:type="dcterms:W3CDTF">2018-01-23T09:00:01Z</dcterms:created>
  <dcterms:modified xsi:type="dcterms:W3CDTF">2018-03-23T08:41:19Z</dcterms:modified>
</cp:coreProperties>
</file>